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70" r:id="rId5"/>
    <p:sldId id="293" r:id="rId6"/>
    <p:sldId id="294" r:id="rId7"/>
    <p:sldId id="316" r:id="rId8"/>
    <p:sldId id="308" r:id="rId9"/>
    <p:sldId id="306" r:id="rId10"/>
    <p:sldId id="319" r:id="rId11"/>
    <p:sldId id="318" r:id="rId12"/>
    <p:sldId id="322" r:id="rId13"/>
    <p:sldId id="323" r:id="rId14"/>
    <p:sldId id="324" r:id="rId15"/>
    <p:sldId id="325" r:id="rId16"/>
    <p:sldId id="321" r:id="rId17"/>
    <p:sldId id="320" r:id="rId18"/>
    <p:sldId id="326" r:id="rId19"/>
    <p:sldId id="290" r:id="rId20"/>
    <p:sldId id="291"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33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10" autoAdjust="0"/>
  </p:normalViewPr>
  <p:slideViewPr>
    <p:cSldViewPr snapToGrid="0">
      <p:cViewPr varScale="1">
        <p:scale>
          <a:sx n="77" d="100"/>
          <a:sy n="77" d="100"/>
        </p:scale>
        <p:origin x="16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B5AC170E-548F-4898-8366-591EF0184030}" type="datetimeFigureOut">
              <a:rPr lang="en-GB" smtClean="0"/>
              <a:t>31/01/2024</a:t>
            </a:fld>
            <a:endParaRPr lang="en-GB"/>
          </a:p>
        </p:txBody>
      </p:sp>
      <p:sp>
        <p:nvSpPr>
          <p:cNvPr id="4" name="Footer Placeholder 3"/>
          <p:cNvSpPr>
            <a:spLocks noGrp="1"/>
          </p:cNvSpPr>
          <p:nvPr>
            <p:ph type="ftr" sz="quarter" idx="2"/>
          </p:nvPr>
        </p:nvSpPr>
        <p:spPr>
          <a:xfrm>
            <a:off x="0" y="8829967"/>
            <a:ext cx="3037840" cy="4664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1440" tIns="45720" rIns="91440" bIns="45720" rtlCol="0" anchor="b"/>
          <a:lstStyle>
            <a:lvl1pPr algn="r">
              <a:defRPr sz="1200"/>
            </a:lvl1pPr>
          </a:lstStyle>
          <a:p>
            <a:fld id="{F93BBEE5-F0B3-46CD-9200-971CA900FA4F}" type="slidenum">
              <a:rPr lang="en-GB" smtClean="0"/>
              <a:t>‹#›</a:t>
            </a:fld>
            <a:endParaRPr lang="en-GB"/>
          </a:p>
        </p:txBody>
      </p:sp>
    </p:spTree>
    <p:extLst>
      <p:ext uri="{BB962C8B-B14F-4D97-AF65-F5344CB8AC3E}">
        <p14:creationId xmlns:p14="http://schemas.microsoft.com/office/powerpoint/2010/main" val="4060357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59" y="1"/>
            <a:ext cx="3038604" cy="466752"/>
          </a:xfrm>
          <a:prstGeom prst="rect">
            <a:avLst/>
          </a:prstGeom>
        </p:spPr>
        <p:txBody>
          <a:bodyPr vert="horz" lIns="91440" tIns="45720" rIns="91440" bIns="45720" rtlCol="0"/>
          <a:lstStyle>
            <a:lvl1pPr algn="r">
              <a:defRPr sz="1200"/>
            </a:lvl1pPr>
          </a:lstStyle>
          <a:p>
            <a:fld id="{EF04E088-0084-4AC0-AD2F-293B9924B5F4}" type="datetimeFigureOut">
              <a:t>1/31/2024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713" y="4474283"/>
            <a:ext cx="5608975" cy="365969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48"/>
            <a:ext cx="3038604" cy="46675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59" y="8829648"/>
            <a:ext cx="3038604" cy="466752"/>
          </a:xfrm>
          <a:prstGeom prst="rect">
            <a:avLst/>
          </a:prstGeom>
        </p:spPr>
        <p:txBody>
          <a:bodyPr vert="horz" lIns="91440" tIns="45720" rIns="91440" bIns="45720" rtlCol="0" anchor="b"/>
          <a:lstStyle>
            <a:lvl1pPr algn="r">
              <a:defRPr sz="1200"/>
            </a:lvl1pPr>
          </a:lstStyle>
          <a:p>
            <a:fld id="{7395AC64-9541-4684-A6CC-2F4E652B7154}" type="slidenum">
              <a:t>‹#›</a:t>
            </a:fld>
            <a:endParaRPr lang="en-US"/>
          </a:p>
        </p:txBody>
      </p:sp>
    </p:spTree>
    <p:extLst>
      <p:ext uri="{BB962C8B-B14F-4D97-AF65-F5344CB8AC3E}">
        <p14:creationId xmlns:p14="http://schemas.microsoft.com/office/powerpoint/2010/main" val="130112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8565" y="2855260"/>
            <a:ext cx="4547318" cy="1470025"/>
          </a:xfr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448565" y="5108173"/>
            <a:ext cx="4547318" cy="1018843"/>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818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397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91070"/>
            <a:ext cx="2057400" cy="45350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91070"/>
            <a:ext cx="6019800" cy="45350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285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94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572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855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630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41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884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5027"/>
            <a:ext cx="3008313" cy="79553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605027"/>
            <a:ext cx="5111750" cy="45211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400561"/>
            <a:ext cx="3008313" cy="37256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10892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83969"/>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961421"/>
            <a:ext cx="5486400" cy="31225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66043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5779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14486"/>
            <a:ext cx="8229600" cy="84190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819265"/>
            <a:ext cx="8229600" cy="32519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12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kern="1200">
          <a:solidFill>
            <a:schemeClr val="tx1">
              <a:lumMod val="65000"/>
              <a:lumOff val="35000"/>
            </a:schemeClr>
          </a:solidFill>
          <a:latin typeface="+mj-lt"/>
          <a:ea typeface="+mj-ea"/>
          <a:cs typeface="+mj-cs"/>
        </a:defRPr>
      </a:lvl1pPr>
    </p:titleStyle>
    <p:bodyStyle>
      <a:lvl1pPr marL="342900" indent="-342900" algn="l" defTabSz="457200" rtl="0" eaLnBrk="1" latinLnBrk="0" hangingPunct="1">
        <a:spcBef>
          <a:spcPct val="20000"/>
        </a:spcBef>
        <a:buClr>
          <a:srgbClr val="0099CC"/>
        </a:buClr>
        <a:buFont typeface="Arial"/>
        <a:buChar char="•"/>
        <a:defRPr sz="3200" kern="1200">
          <a:solidFill>
            <a:schemeClr val="tx2">
              <a:lumMod val="65000"/>
              <a:lumOff val="35000"/>
            </a:schemeClr>
          </a:solidFill>
          <a:latin typeface="+mn-lt"/>
          <a:ea typeface="+mn-ea"/>
          <a:cs typeface="+mn-cs"/>
        </a:defRPr>
      </a:lvl1pPr>
      <a:lvl2pPr marL="742950" indent="-285750" algn="l" defTabSz="457200" rtl="0" eaLnBrk="1" latinLnBrk="0" hangingPunct="1">
        <a:spcBef>
          <a:spcPct val="20000"/>
        </a:spcBef>
        <a:buClr>
          <a:srgbClr val="0099CC"/>
        </a:buClr>
        <a:buFont typeface="Arial"/>
        <a:buChar char="–"/>
        <a:defRPr sz="2800" kern="1200">
          <a:solidFill>
            <a:schemeClr val="tx2">
              <a:lumMod val="65000"/>
              <a:lumOff val="35000"/>
            </a:schemeClr>
          </a:solidFill>
          <a:latin typeface="+mn-lt"/>
          <a:ea typeface="+mn-ea"/>
          <a:cs typeface="+mn-cs"/>
        </a:defRPr>
      </a:lvl2pPr>
      <a:lvl3pPr marL="1143000" indent="-228600" algn="l" defTabSz="457200" rtl="0" eaLnBrk="1" latinLnBrk="0" hangingPunct="1">
        <a:spcBef>
          <a:spcPct val="20000"/>
        </a:spcBef>
        <a:buClr>
          <a:srgbClr val="0099CC"/>
        </a:buClr>
        <a:buFont typeface="Arial"/>
        <a:buChar char="•"/>
        <a:defRPr sz="2400" kern="1200">
          <a:solidFill>
            <a:schemeClr val="tx2">
              <a:lumMod val="65000"/>
              <a:lumOff val="35000"/>
            </a:schemeClr>
          </a:solidFill>
          <a:latin typeface="+mn-lt"/>
          <a:ea typeface="+mn-ea"/>
          <a:cs typeface="+mn-cs"/>
        </a:defRPr>
      </a:lvl3pPr>
      <a:lvl4pPr marL="1600200" indent="-228600" algn="l" defTabSz="457200" rtl="0" eaLnBrk="1" latinLnBrk="0" hangingPunct="1">
        <a:spcBef>
          <a:spcPct val="20000"/>
        </a:spcBef>
        <a:buClr>
          <a:srgbClr val="0099CC"/>
        </a:buClr>
        <a:buFont typeface="Arial"/>
        <a:buChar char="–"/>
        <a:defRPr sz="2000" kern="1200">
          <a:solidFill>
            <a:schemeClr val="tx2">
              <a:lumMod val="65000"/>
              <a:lumOff val="35000"/>
            </a:schemeClr>
          </a:solidFill>
          <a:latin typeface="+mn-lt"/>
          <a:ea typeface="+mn-ea"/>
          <a:cs typeface="+mn-cs"/>
        </a:defRPr>
      </a:lvl4pPr>
      <a:lvl5pPr marL="2057400" indent="-228600" algn="l" defTabSz="457200" rtl="0" eaLnBrk="1" latinLnBrk="0" hangingPunct="1">
        <a:spcBef>
          <a:spcPct val="20000"/>
        </a:spcBef>
        <a:buClr>
          <a:srgbClr val="0099CC"/>
        </a:buClr>
        <a:buFont typeface="Arial"/>
        <a:buChar char="»"/>
        <a:defRPr sz="2000" kern="1200">
          <a:solidFill>
            <a:srgbClr val="5959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968239"/>
            <a:ext cx="8229600" cy="1102949"/>
          </a:xfrm>
        </p:spPr>
        <p:txBody>
          <a:bodyPr vert="horz" lIns="91440" tIns="45720" rIns="91440" bIns="45720" rtlCol="0" anchor="t">
            <a:normAutofit lnSpcReduction="10000"/>
          </a:bodyPr>
          <a:lstStyle/>
          <a:p>
            <a:pPr marL="0" indent="0" algn="ctr">
              <a:buNone/>
            </a:pPr>
            <a:r>
              <a:rPr lang="en-GB" dirty="0">
                <a:solidFill>
                  <a:schemeClr val="tx1">
                    <a:lumMod val="65000"/>
                    <a:lumOff val="35000"/>
                  </a:schemeClr>
                </a:solidFill>
                <a:latin typeface="Arial" panose="020B0604020202020204" pitchFamily="34" charset="0"/>
                <a:cs typeface="Arial" panose="020B0604020202020204" pitchFamily="34" charset="0"/>
              </a:rPr>
              <a:t>Cathy Landau</a:t>
            </a:r>
          </a:p>
          <a:p>
            <a:pPr marL="0" indent="0" algn="ctr">
              <a:buNone/>
            </a:pPr>
            <a:r>
              <a:rPr lang="en-GB" dirty="0">
                <a:solidFill>
                  <a:schemeClr val="tx1">
                    <a:lumMod val="65000"/>
                    <a:lumOff val="35000"/>
                  </a:schemeClr>
                </a:solidFill>
                <a:latin typeface="Arial" panose="020B0604020202020204" pitchFamily="34" charset="0"/>
                <a:cs typeface="Arial" panose="020B0604020202020204" pitchFamily="34" charset="0"/>
              </a:rPr>
              <a:t>Landlord Adviceline Co-Ordinator</a:t>
            </a:r>
          </a:p>
        </p:txBody>
      </p:sp>
      <p:sp>
        <p:nvSpPr>
          <p:cNvPr id="5" name="Title 4"/>
          <p:cNvSpPr>
            <a:spLocks noGrp="1"/>
          </p:cNvSpPr>
          <p:nvPr>
            <p:ph type="title"/>
          </p:nvPr>
        </p:nvSpPr>
        <p:spPr>
          <a:xfrm>
            <a:off x="457200" y="1614486"/>
            <a:ext cx="8229600" cy="2998154"/>
          </a:xfrm>
        </p:spPr>
        <p:txBody>
          <a:bodyPr>
            <a:normAutofit/>
          </a:bodyPr>
          <a:lstStyle/>
          <a:p>
            <a:pPr algn="ctr"/>
            <a:r>
              <a:rPr lang="en-GB" sz="4800" dirty="0">
                <a:latin typeface="Arial" panose="020B0604020202020204" pitchFamily="34" charset="0"/>
                <a:cs typeface="Arial" panose="020B0604020202020204" pitchFamily="34" charset="0"/>
              </a:rPr>
              <a:t>Landlord Association NI</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31 January 2024</a:t>
            </a:r>
          </a:p>
        </p:txBody>
      </p:sp>
    </p:spTree>
    <p:extLst>
      <p:ext uri="{BB962C8B-B14F-4D97-AF65-F5344CB8AC3E}">
        <p14:creationId xmlns:p14="http://schemas.microsoft.com/office/powerpoint/2010/main" val="182419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180870" y="2371412"/>
            <a:ext cx="8963130" cy="4230356"/>
          </a:xfrm>
        </p:spPr>
        <p:txBody>
          <a:bodyPr vert="horz" lIns="91440" tIns="45720" rIns="91440" bIns="45720" rtlCol="0" anchor="t">
            <a:normAutofit fontScale="92500" lnSpcReduction="20000"/>
          </a:bodyPr>
          <a:lstStyle/>
          <a:p>
            <a:pPr marL="0" indent="0">
              <a:spcAft>
                <a:spcPts val="600"/>
              </a:spcAft>
              <a:buNone/>
            </a:pPr>
            <a:r>
              <a:rPr lang="en-GB" sz="2800" b="1" dirty="0">
                <a:solidFill>
                  <a:srgbClr val="494949"/>
                </a:solidFill>
                <a:effectLst/>
                <a:latin typeface="Arial" panose="020B0604020202020204" pitchFamily="34" charset="0"/>
                <a:ea typeface="Calibri" panose="020F0502020204030204" pitchFamily="34" charset="0"/>
              </a:rPr>
              <a:t>Prescribed information </a:t>
            </a:r>
            <a:r>
              <a:rPr lang="en-GB" sz="2800" dirty="0">
                <a:solidFill>
                  <a:srgbClr val="494949"/>
                </a:solidFill>
                <a:effectLst/>
                <a:latin typeface="Arial" panose="020B0604020202020204" pitchFamily="34" charset="0"/>
                <a:ea typeface="Calibri" panose="020F0502020204030204" pitchFamily="34" charset="0"/>
              </a:rPr>
              <a:t>under schedule 1 (3) to the </a:t>
            </a:r>
            <a:r>
              <a:rPr lang="en-GB" sz="2800" i="1" dirty="0">
                <a:solidFill>
                  <a:srgbClr val="494949"/>
                </a:solidFill>
                <a:effectLst/>
                <a:latin typeface="Arial" panose="020B0604020202020204" pitchFamily="34" charset="0"/>
                <a:ea typeface="Calibri" panose="020F0502020204030204" pitchFamily="34" charset="0"/>
              </a:rPr>
              <a:t>Tenancy Deposit Protection Regulations 2012 </a:t>
            </a:r>
          </a:p>
          <a:p>
            <a:pPr marL="0" indent="0">
              <a:spcAft>
                <a:spcPts val="600"/>
              </a:spcAft>
              <a:buNone/>
            </a:pPr>
            <a:r>
              <a:rPr lang="en-GB" sz="2800" dirty="0">
                <a:solidFill>
                  <a:srgbClr val="494949"/>
                </a:solidFill>
                <a:effectLst/>
                <a:latin typeface="Arial" panose="020B0604020202020204" pitchFamily="34" charset="0"/>
                <a:ea typeface="Calibri" panose="020F0502020204030204" pitchFamily="34" charset="0"/>
              </a:rPr>
              <a:t>must be supplied by the landlord to their tenant and any relevant person within 28 [amended to 35] days from the receipt of the deposit and must detail:- </a:t>
            </a:r>
          </a:p>
          <a:p>
            <a:pPr>
              <a:spcAft>
                <a:spcPts val="600"/>
              </a:spcAft>
            </a:pPr>
            <a:r>
              <a:rPr lang="en-GB" sz="2800" dirty="0">
                <a:solidFill>
                  <a:srgbClr val="494949"/>
                </a:solidFill>
                <a:effectLst/>
                <a:latin typeface="Arial" panose="020B0604020202020204" pitchFamily="34" charset="0"/>
                <a:ea typeface="Calibri" panose="020F0502020204030204" pitchFamily="34" charset="0"/>
                <a:cs typeface="Arial" panose="020B0604020202020204" pitchFamily="34" charset="0"/>
              </a:rPr>
              <a:t>the amount of the deposit protected and the full address to which it relates, including the postcode;</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GB" sz="2800" dirty="0">
                <a:effectLst/>
                <a:latin typeface="Arial" panose="020B0604020202020204" pitchFamily="34" charset="0"/>
                <a:ea typeface="Calibri" panose="020F0502020204030204" pitchFamily="34" charset="0"/>
                <a:cs typeface="Arial" panose="020B0604020202020204" pitchFamily="34" charset="0"/>
              </a:rPr>
              <a:t>the landlord’s full name;</a:t>
            </a:r>
          </a:p>
          <a:p>
            <a:pPr>
              <a:spcAft>
                <a:spcPts val="600"/>
              </a:spcAft>
            </a:pPr>
            <a:r>
              <a:rPr lang="en-GB" sz="2800" dirty="0">
                <a:solidFill>
                  <a:srgbClr val="494949"/>
                </a:solidFill>
                <a:effectLst/>
                <a:latin typeface="Arial" panose="020B0604020202020204" pitchFamily="34" charset="0"/>
                <a:ea typeface="Calibri" panose="020F0502020204030204" pitchFamily="34" charset="0"/>
                <a:cs typeface="Arial" panose="020B0604020202020204" pitchFamily="34" charset="0"/>
              </a:rPr>
              <a:t>the name, address and contact number of any agent acting on the landlord’s behalf;</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endParaRPr lang="en-GB" sz="2800" dirty="0">
              <a:effectLst/>
              <a:latin typeface="Calibri" panose="020F0502020204030204" pitchFamily="34" charset="0"/>
              <a:ea typeface="Calibri" panose="020F0502020204030204" pitchFamily="34" charset="0"/>
            </a:endParaRPr>
          </a:p>
        </p:txBody>
      </p:sp>
      <p:sp>
        <p:nvSpPr>
          <p:cNvPr id="5" name="Title 4"/>
          <p:cNvSpPr>
            <a:spLocks noGrp="1"/>
          </p:cNvSpPr>
          <p:nvPr>
            <p:ph type="title"/>
          </p:nvPr>
        </p:nvSpPr>
        <p:spPr>
          <a:xfrm>
            <a:off x="457200" y="1075174"/>
            <a:ext cx="8229600" cy="1486790"/>
          </a:xfrm>
        </p:spPr>
        <p:txBody>
          <a:bodyPr>
            <a:normAutofit/>
          </a:bodyPr>
          <a:lstStyle/>
          <a:p>
            <a:r>
              <a:rPr lang="en-US" dirty="0">
                <a:latin typeface="Arial Nova"/>
                <a:cs typeface="Calibri"/>
              </a:rPr>
              <a:t>Section 5</a:t>
            </a:r>
            <a:endParaRPr lang="en-GB" dirty="0">
              <a:latin typeface="Arial Nova"/>
              <a:cs typeface="Calibri"/>
            </a:endParaRPr>
          </a:p>
        </p:txBody>
      </p:sp>
    </p:spTree>
    <p:extLst>
      <p:ext uri="{BB962C8B-B14F-4D97-AF65-F5344CB8AC3E}">
        <p14:creationId xmlns:p14="http://schemas.microsoft.com/office/powerpoint/2010/main" val="1871035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230735"/>
            <a:ext cx="8481732" cy="3870598"/>
          </a:xfrm>
        </p:spPr>
        <p:txBody>
          <a:bodyPr vert="horz" lIns="91440" tIns="45720" rIns="91440" bIns="45720" rtlCol="0" anchor="t">
            <a:noAutofit/>
          </a:bodyPr>
          <a:lstStyle/>
          <a:p>
            <a:pPr>
              <a:spcAft>
                <a:spcPts val="600"/>
              </a:spcAft>
            </a:pPr>
            <a:r>
              <a:rPr lang="en-GB" sz="2000" dirty="0">
                <a:solidFill>
                  <a:srgbClr val="494949"/>
                </a:solidFill>
                <a:effectLst/>
                <a:latin typeface="Arial" panose="020B0604020202020204" pitchFamily="34" charset="0"/>
                <a:ea typeface="Calibri" panose="020F0502020204030204" pitchFamily="34" charset="0"/>
                <a:cs typeface="Arial" panose="020B0604020202020204" pitchFamily="34" charset="0"/>
              </a:rPr>
              <a:t>the landlord’s contact details to include the address, telephone number(s) including mobile telephone number and a contact email address;</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GB" sz="2000" dirty="0">
                <a:effectLst/>
                <a:latin typeface="Arial" panose="020B0604020202020204" pitchFamily="34" charset="0"/>
                <a:ea typeface="Calibri" panose="020F0502020204030204" pitchFamily="34" charset="0"/>
                <a:cs typeface="Arial" panose="020B0604020202020204" pitchFamily="34" charset="0"/>
              </a:rPr>
              <a:t>the landlord’s correspondence address (must be in Northern Ireland) if different from (the point above);</a:t>
            </a:r>
          </a:p>
          <a:p>
            <a:pPr>
              <a:spcAft>
                <a:spcPts val="600"/>
              </a:spcAft>
            </a:pPr>
            <a:r>
              <a:rPr lang="en-GB" sz="2000" dirty="0">
                <a:effectLst/>
                <a:latin typeface="Arial" panose="020B0604020202020204" pitchFamily="34" charset="0"/>
                <a:ea typeface="Calibri" panose="020F0502020204030204" pitchFamily="34" charset="0"/>
                <a:cs typeface="Arial" panose="020B0604020202020204" pitchFamily="34" charset="0"/>
              </a:rPr>
              <a:t>confirmation of the tenant’s contact details including confirmation of the contact details of any relevant person acting on behalf of the tenant;</a:t>
            </a:r>
          </a:p>
          <a:p>
            <a:pPr>
              <a:spcAft>
                <a:spcPts val="600"/>
              </a:spcAft>
            </a:pPr>
            <a:r>
              <a:rPr lang="en-GB" sz="2000" dirty="0">
                <a:solidFill>
                  <a:srgbClr val="494949"/>
                </a:solidFill>
                <a:effectLst/>
                <a:latin typeface="Arial" panose="020B0604020202020204" pitchFamily="34" charset="0"/>
                <a:ea typeface="Calibri" panose="020F0502020204030204" pitchFamily="34" charset="0"/>
              </a:rPr>
              <a:t>details of the scheme in which the deposit will be protected including the details of the dispute resolution mechanism;</a:t>
            </a:r>
            <a:endParaRPr lang="en-GB" sz="2000" dirty="0">
              <a:effectLst/>
              <a:latin typeface="Calibri" panose="020F0502020204030204" pitchFamily="34" charset="0"/>
              <a:ea typeface="Calibri" panose="020F0502020204030204" pitchFamily="34" charset="0"/>
            </a:endParaRPr>
          </a:p>
        </p:txBody>
      </p:sp>
      <p:sp>
        <p:nvSpPr>
          <p:cNvPr id="5" name="Title 4"/>
          <p:cNvSpPr>
            <a:spLocks noGrp="1"/>
          </p:cNvSpPr>
          <p:nvPr>
            <p:ph type="title"/>
          </p:nvPr>
        </p:nvSpPr>
        <p:spPr>
          <a:xfrm>
            <a:off x="457200" y="1014884"/>
            <a:ext cx="8229600" cy="1547080"/>
          </a:xfrm>
        </p:spPr>
        <p:txBody>
          <a:bodyPr>
            <a:normAutofit/>
          </a:bodyPr>
          <a:lstStyle/>
          <a:p>
            <a:r>
              <a:rPr lang="en-US" dirty="0">
                <a:latin typeface="Arial Nova"/>
                <a:cs typeface="Calibri"/>
              </a:rPr>
              <a:t>Section 5</a:t>
            </a:r>
            <a:endParaRPr lang="en-GB" dirty="0">
              <a:latin typeface="Arial Nova"/>
              <a:cs typeface="Calibri"/>
            </a:endParaRPr>
          </a:p>
        </p:txBody>
      </p:sp>
    </p:spTree>
    <p:extLst>
      <p:ext uri="{BB962C8B-B14F-4D97-AF65-F5344CB8AC3E}">
        <p14:creationId xmlns:p14="http://schemas.microsoft.com/office/powerpoint/2010/main" val="22013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190540"/>
            <a:ext cx="8481732" cy="4541855"/>
          </a:xfrm>
        </p:spPr>
        <p:txBody>
          <a:bodyPr vert="horz" lIns="91440" tIns="45720" rIns="91440" bIns="45720" rtlCol="0" anchor="t">
            <a:normAutofit fontScale="92500" lnSpcReduction="20000"/>
          </a:bodyPr>
          <a:lstStyle/>
          <a:p>
            <a:pPr>
              <a:spcAft>
                <a:spcPts val="600"/>
              </a:spcAft>
            </a:pPr>
            <a:r>
              <a:rPr lang="en-GB" sz="3000" dirty="0">
                <a:solidFill>
                  <a:srgbClr val="494949"/>
                </a:solidFill>
                <a:effectLst/>
                <a:latin typeface="Arial" panose="020B0604020202020204" pitchFamily="34" charset="0"/>
                <a:ea typeface="Calibri" panose="020F0502020204030204" pitchFamily="34" charset="0"/>
                <a:cs typeface="Arial" panose="020B0604020202020204" pitchFamily="34" charset="0"/>
              </a:rPr>
              <a:t>details of how the deposit will be refunded and the circumstances under which the landlord may retain some or all of the deposit; and</a:t>
            </a:r>
            <a:endParaRPr lang="en-GB" sz="3000" dirty="0">
              <a:effectLst/>
              <a:latin typeface="Arial" panose="020B0604020202020204" pitchFamily="34" charset="0"/>
              <a:ea typeface="Calibri" panose="020F0502020204030204" pitchFamily="34" charset="0"/>
              <a:cs typeface="Arial" panose="020B0604020202020204" pitchFamily="34" charset="0"/>
            </a:endParaRPr>
          </a:p>
          <a:p>
            <a:pPr>
              <a:spcAft>
                <a:spcPts val="600"/>
              </a:spcAft>
            </a:pPr>
            <a:r>
              <a:rPr lang="en-GB" sz="3000" dirty="0">
                <a:effectLst/>
                <a:latin typeface="Arial" panose="020B0604020202020204" pitchFamily="34" charset="0"/>
                <a:ea typeface="Calibri" panose="020F0502020204030204" pitchFamily="34" charset="0"/>
                <a:cs typeface="Arial" panose="020B0604020202020204" pitchFamily="34" charset="0"/>
              </a:rPr>
              <a:t>procedures that apply under the scheme when the tenant is not contactable at the end of the tenancy.</a:t>
            </a:r>
          </a:p>
          <a:p>
            <a:pPr marL="0" indent="0">
              <a:spcAft>
                <a:spcPts val="600"/>
              </a:spcAft>
              <a:buNone/>
            </a:pPr>
            <a:r>
              <a:rPr lang="en-GB" sz="3000" dirty="0">
                <a:solidFill>
                  <a:srgbClr val="494949"/>
                </a:solidFill>
                <a:effectLst/>
                <a:latin typeface="Arial" panose="020B0604020202020204" pitchFamily="34" charset="0"/>
                <a:ea typeface="Calibri" panose="020F0502020204030204" pitchFamily="34" charset="0"/>
                <a:cs typeface="Arial" panose="020B0604020202020204" pitchFamily="34" charset="0"/>
              </a:rPr>
              <a:t>The landlord is required to certify that the written information he provides is correct to his knowledge and belief and he shall give his tenant the opportunity to sign the information document by way of confirmation that the information is accurate to the best of his tenant’s knowledge and belief.</a:t>
            </a:r>
            <a:endParaRPr lang="en-GB" sz="30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600"/>
              </a:spcAft>
              <a:buNone/>
            </a:pPr>
            <a:endParaRPr lang="en-GB" sz="28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itle 4"/>
          <p:cNvSpPr>
            <a:spLocks noGrp="1"/>
          </p:cNvSpPr>
          <p:nvPr>
            <p:ph type="title"/>
          </p:nvPr>
        </p:nvSpPr>
        <p:spPr>
          <a:xfrm>
            <a:off x="457200" y="954593"/>
            <a:ext cx="8229600" cy="1607371"/>
          </a:xfrm>
        </p:spPr>
        <p:txBody>
          <a:bodyPr>
            <a:normAutofit/>
          </a:bodyPr>
          <a:lstStyle/>
          <a:p>
            <a:r>
              <a:rPr lang="en-US" dirty="0">
                <a:latin typeface="Arial Nova"/>
                <a:cs typeface="Calibri"/>
              </a:rPr>
              <a:t>Section 5</a:t>
            </a:r>
            <a:endParaRPr lang="en-GB" dirty="0">
              <a:latin typeface="Arial Nova"/>
              <a:cs typeface="Calibri"/>
            </a:endParaRPr>
          </a:p>
        </p:txBody>
      </p:sp>
    </p:spTree>
    <p:extLst>
      <p:ext uri="{BB962C8B-B14F-4D97-AF65-F5344CB8AC3E}">
        <p14:creationId xmlns:p14="http://schemas.microsoft.com/office/powerpoint/2010/main" val="241212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341266"/>
            <a:ext cx="8481732" cy="3729922"/>
          </a:xfrm>
        </p:spPr>
        <p:txBody>
          <a:bodyPr vert="horz" lIns="91440" tIns="45720" rIns="91440" bIns="45720" rtlCol="0" anchor="t">
            <a:normAutofit/>
          </a:bodyPr>
          <a:lstStyle/>
          <a:p>
            <a:endParaRPr lang="en-GB" dirty="0">
              <a:latin typeface="Arial Nova"/>
              <a:cs typeface="Calibri"/>
            </a:endParaRPr>
          </a:p>
          <a:p>
            <a:pPr marL="342900" lvl="0" indent="-342900">
              <a:buSzPts val="1000"/>
              <a:buFont typeface="Symbol" panose="05050102010706020507" pitchFamily="18" charset="2"/>
              <a:buChar char=""/>
              <a:tabLst>
                <a:tab pos="457200" algn="l"/>
              </a:tabLst>
            </a:pP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Offences in relation to </a:t>
            </a:r>
            <a:r>
              <a:rPr lang="en-GB" sz="2800" b="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not protecting </a:t>
            </a: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a deposit in the timeframe, and </a:t>
            </a:r>
            <a:r>
              <a:rPr lang="en-GB" sz="2800" b="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not providing </a:t>
            </a: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prescribed information to tenant or other relevant person  (PTO (NI) 2006, 5B, (3 and 6)) now </a:t>
            </a:r>
            <a:r>
              <a:rPr lang="en-GB" sz="2800" b="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ongoing offences </a:t>
            </a: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and subject to fines laid out in 5B (11)</a:t>
            </a:r>
            <a:r>
              <a:rPr lang="en-GB" sz="2800" dirty="0">
                <a:solidFill>
                  <a:schemeClr val="tx1">
                    <a:lumMod val="65000"/>
                    <a:lumOff val="35000"/>
                  </a:schemeClr>
                </a:solidFill>
                <a:effectLst/>
                <a:latin typeface="Arial Nova"/>
                <a:ea typeface="Times New Roman" panose="02020603050405020304" pitchFamily="18" charset="0"/>
                <a:cs typeface="Calibri"/>
              </a:rPr>
              <a:t> of up to £20,000 on summary conviction</a:t>
            </a:r>
            <a:endParaRPr lang="en-GB" sz="28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Section 6</a:t>
            </a:r>
            <a:endParaRPr lang="en-GB" dirty="0">
              <a:latin typeface="Arial Nova"/>
              <a:cs typeface="Calibri"/>
            </a:endParaRPr>
          </a:p>
        </p:txBody>
      </p:sp>
    </p:spTree>
    <p:extLst>
      <p:ext uri="{BB962C8B-B14F-4D97-AF65-F5344CB8AC3E}">
        <p14:creationId xmlns:p14="http://schemas.microsoft.com/office/powerpoint/2010/main" val="80851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564580"/>
            <a:ext cx="8481732" cy="3506608"/>
          </a:xfrm>
        </p:spPr>
        <p:txBody>
          <a:bodyPr vert="horz" lIns="91440" tIns="45720" rIns="91440" bIns="45720" rtlCol="0" anchor="t">
            <a:normAutofit/>
          </a:bodyPr>
          <a:lstStyle/>
          <a:p>
            <a:r>
              <a:rPr lang="en-US" dirty="0">
                <a:latin typeface="Arial Nova"/>
                <a:cs typeface="Calibri"/>
              </a:rPr>
              <a:t>Will come into effect on a date set by the Dept per S 14, commencement</a:t>
            </a:r>
          </a:p>
          <a:p>
            <a:r>
              <a:rPr lang="en-US" dirty="0">
                <a:latin typeface="Arial Nova"/>
                <a:cs typeface="Calibri"/>
              </a:rPr>
              <a:t>Consultation now closed</a:t>
            </a:r>
          </a:p>
          <a:p>
            <a:r>
              <a:rPr lang="en-US" dirty="0">
                <a:latin typeface="Arial Nova"/>
                <a:cs typeface="Calibri"/>
              </a:rPr>
              <a:t>Regulations remain at draft stage</a:t>
            </a:r>
          </a:p>
          <a:p>
            <a:r>
              <a:rPr lang="en-US" dirty="0">
                <a:latin typeface="Arial Nova"/>
                <a:cs typeface="Calibri"/>
              </a:rPr>
              <a:t>We await regulations</a:t>
            </a:r>
          </a:p>
          <a:p>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Section 8</a:t>
            </a:r>
            <a:endParaRPr lang="en-GB" dirty="0">
              <a:latin typeface="Arial Nova"/>
              <a:cs typeface="Calibri"/>
            </a:endParaRPr>
          </a:p>
        </p:txBody>
      </p:sp>
    </p:spTree>
    <p:extLst>
      <p:ext uri="{BB962C8B-B14F-4D97-AF65-F5344CB8AC3E}">
        <p14:creationId xmlns:p14="http://schemas.microsoft.com/office/powerpoint/2010/main" val="3088363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564580"/>
            <a:ext cx="8481732" cy="3506608"/>
          </a:xfrm>
        </p:spPr>
        <p:txBody>
          <a:bodyPr vert="horz" lIns="91440" tIns="45720" rIns="91440" bIns="45720" rtlCol="0" anchor="t">
            <a:normAutofit fontScale="92500"/>
          </a:bodyPr>
          <a:lstStyle/>
          <a:p>
            <a:r>
              <a:rPr lang="en-US" dirty="0">
                <a:latin typeface="Arial Nova"/>
                <a:cs typeface="Calibri"/>
              </a:rPr>
              <a:t>How to correctly increase rent, governance</a:t>
            </a:r>
          </a:p>
          <a:p>
            <a:r>
              <a:rPr lang="en-US" dirty="0">
                <a:latin typeface="Arial Nova"/>
                <a:cs typeface="Calibri"/>
              </a:rPr>
              <a:t>Using small claims court</a:t>
            </a:r>
          </a:p>
          <a:p>
            <a:r>
              <a:rPr lang="en-US" dirty="0">
                <a:latin typeface="Arial Nova"/>
                <a:cs typeface="Calibri"/>
              </a:rPr>
              <a:t>Rates, in context to charge or not</a:t>
            </a:r>
          </a:p>
          <a:p>
            <a:endParaRPr lang="en-US" dirty="0">
              <a:latin typeface="Arial Nova"/>
              <a:cs typeface="Calibri"/>
            </a:endParaRPr>
          </a:p>
          <a:p>
            <a:r>
              <a:rPr lang="en-US" i="1" dirty="0">
                <a:latin typeface="Arial Nova"/>
                <a:cs typeface="Calibri"/>
              </a:rPr>
              <a:t>Projection:</a:t>
            </a:r>
          </a:p>
          <a:p>
            <a:r>
              <a:rPr lang="en-US" dirty="0">
                <a:latin typeface="Arial Nova"/>
                <a:cs typeface="Calibri"/>
              </a:rPr>
              <a:t>Migration of UC prompts closure of HB claims</a:t>
            </a:r>
          </a:p>
          <a:p>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Trends</a:t>
            </a:r>
            <a:endParaRPr lang="en-GB" dirty="0">
              <a:latin typeface="Arial Nova"/>
              <a:cs typeface="Calibri"/>
            </a:endParaRPr>
          </a:p>
        </p:txBody>
      </p:sp>
    </p:spTree>
    <p:extLst>
      <p:ext uri="{BB962C8B-B14F-4D97-AF65-F5344CB8AC3E}">
        <p14:creationId xmlns:p14="http://schemas.microsoft.com/office/powerpoint/2010/main" val="3833319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14487"/>
            <a:ext cx="8229600" cy="304466"/>
          </a:xfrm>
        </p:spPr>
        <p:txBody>
          <a:bodyPr>
            <a:normAutofit fontScale="90000"/>
          </a:bodyPr>
          <a:lstStyle/>
          <a:p>
            <a:pPr algn="ctr"/>
            <a:r>
              <a:rPr lang="en-GB"/>
              <a:t>Contact us</a:t>
            </a:r>
          </a:p>
        </p:txBody>
      </p:sp>
      <p:sp>
        <p:nvSpPr>
          <p:cNvPr id="3" name="Content Placeholder 2"/>
          <p:cNvSpPr>
            <a:spLocks noGrp="1"/>
          </p:cNvSpPr>
          <p:nvPr>
            <p:ph idx="1"/>
          </p:nvPr>
        </p:nvSpPr>
        <p:spPr>
          <a:xfrm>
            <a:off x="457200" y="2418080"/>
            <a:ext cx="8229600" cy="3653109"/>
          </a:xfrm>
        </p:spPr>
        <p:txBody>
          <a:bodyPr vert="horz" lIns="91440" tIns="45720" rIns="91440" bIns="45720" rtlCol="0" anchor="t">
            <a:normAutofit/>
          </a:bodyPr>
          <a:lstStyle/>
          <a:p>
            <a:pPr marL="0" indent="0" algn="ctr">
              <a:buNone/>
            </a:pPr>
            <a:r>
              <a:rPr lang="en-GB" dirty="0"/>
              <a:t>Helpline : </a:t>
            </a:r>
            <a:r>
              <a:rPr lang="en-GB" b="1" dirty="0"/>
              <a:t>028 9024 5640 </a:t>
            </a:r>
            <a:r>
              <a:rPr lang="en-GB" sz="2000" dirty="0"/>
              <a:t>(option 1)</a:t>
            </a:r>
          </a:p>
          <a:p>
            <a:pPr marL="0" indent="0" algn="ctr">
              <a:buNone/>
            </a:pPr>
            <a:r>
              <a:rPr lang="en-GB" sz="2800" dirty="0"/>
              <a:t>Open: Monday – Friday</a:t>
            </a:r>
            <a:endParaRPr lang="en-GB" sz="2800" dirty="0">
              <a:cs typeface="Calibri"/>
            </a:endParaRPr>
          </a:p>
          <a:p>
            <a:pPr marL="0" indent="0" algn="ctr">
              <a:buNone/>
            </a:pPr>
            <a:r>
              <a:rPr lang="en-GB" sz="2800" dirty="0"/>
              <a:t> 9.30am – 2.30pm</a:t>
            </a:r>
          </a:p>
          <a:p>
            <a:pPr marL="0" indent="0" algn="ctr">
              <a:buNone/>
            </a:pPr>
            <a:r>
              <a:rPr lang="en-GB" sz="2000" dirty="0"/>
              <a:t>(Voicemail service available for out of hours) </a:t>
            </a:r>
          </a:p>
          <a:p>
            <a:pPr marL="0" indent="0" algn="ctr">
              <a:buNone/>
            </a:pPr>
            <a:endParaRPr lang="en-GB" sz="2000" dirty="0"/>
          </a:p>
          <a:p>
            <a:pPr marL="0" indent="0" algn="ctr">
              <a:buNone/>
            </a:pPr>
            <a:r>
              <a:rPr lang="en-GB" dirty="0"/>
              <a:t>Email: </a:t>
            </a:r>
            <a:r>
              <a:rPr lang="en-GB" b="1" dirty="0"/>
              <a:t>advice@landlordadviceni.org</a:t>
            </a:r>
          </a:p>
        </p:txBody>
      </p:sp>
    </p:spTree>
    <p:extLst>
      <p:ext uri="{BB962C8B-B14F-4D97-AF65-F5344CB8AC3E}">
        <p14:creationId xmlns:p14="http://schemas.microsoft.com/office/powerpoint/2010/main" val="486669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14487"/>
            <a:ext cx="8229600" cy="304466"/>
          </a:xfrm>
        </p:spPr>
        <p:txBody>
          <a:bodyPr>
            <a:normAutofit fontScale="90000"/>
          </a:bodyPr>
          <a:lstStyle/>
          <a:p>
            <a:pPr algn="ctr"/>
            <a:endParaRPr lang="en-GB"/>
          </a:p>
        </p:txBody>
      </p:sp>
      <p:sp>
        <p:nvSpPr>
          <p:cNvPr id="3" name="Content Placeholder 2"/>
          <p:cNvSpPr>
            <a:spLocks noGrp="1"/>
          </p:cNvSpPr>
          <p:nvPr>
            <p:ph idx="1"/>
          </p:nvPr>
        </p:nvSpPr>
        <p:spPr>
          <a:xfrm>
            <a:off x="457200" y="2418080"/>
            <a:ext cx="8229600" cy="3653109"/>
          </a:xfrm>
        </p:spPr>
        <p:txBody>
          <a:bodyPr vert="horz" lIns="91440" tIns="45720" rIns="91440" bIns="45720" rtlCol="0" anchor="t">
            <a:normAutofit/>
          </a:bodyPr>
          <a:lstStyle/>
          <a:p>
            <a:pPr marL="0" indent="0" algn="ctr">
              <a:buNone/>
            </a:pPr>
            <a:r>
              <a:rPr lang="en-GB" sz="6000" b="1" dirty="0"/>
              <a:t>Thank you</a:t>
            </a:r>
          </a:p>
          <a:p>
            <a:pPr marL="0" indent="0" algn="ctr">
              <a:buNone/>
            </a:pPr>
            <a:r>
              <a:rPr lang="en-GB" dirty="0"/>
              <a:t>housingrights.org.uk/landlords</a:t>
            </a:r>
          </a:p>
          <a:p>
            <a:pPr marL="0" indent="0" algn="ctr">
              <a:buNone/>
            </a:pPr>
            <a:endParaRPr lang="en-GB" dirty="0"/>
          </a:p>
          <a:p>
            <a:pPr marL="0" indent="0" algn="ctr">
              <a:buNone/>
            </a:pPr>
            <a:endParaRPr lang="en-GB" dirty="0"/>
          </a:p>
          <a:p>
            <a:pPr marL="0" indent="0" algn="ctr">
              <a:buNone/>
            </a:pPr>
            <a:endParaRPr lang="en-GB" dirty="0">
              <a:cs typeface="Calibri"/>
            </a:endParaRPr>
          </a:p>
        </p:txBody>
      </p:sp>
      <p:pic>
        <p:nvPicPr>
          <p:cNvPr id="4" name="Picture 8"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6012" y="4244634"/>
            <a:ext cx="637325" cy="6439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descr="Image result for facebook symb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244634"/>
            <a:ext cx="668673" cy="643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5886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808307"/>
            <a:ext cx="8229600" cy="3262881"/>
          </a:xfrm>
        </p:spPr>
        <p:txBody>
          <a:bodyPr vert="horz" lIns="91440" tIns="45720" rIns="91440" bIns="45720" rtlCol="0" anchor="t">
            <a:normAutofit/>
          </a:bodyPr>
          <a:lstStyle/>
          <a:p>
            <a:r>
              <a:rPr lang="en-GB" sz="2800" dirty="0">
                <a:latin typeface="Arial Nova"/>
                <a:cs typeface="Calibri"/>
              </a:rPr>
              <a:t>Landlord Helpline in operation since 2017</a:t>
            </a:r>
          </a:p>
          <a:p>
            <a:r>
              <a:rPr lang="en-GB" sz="2800" dirty="0">
                <a:latin typeface="Arial Nova"/>
                <a:cs typeface="Calibri"/>
              </a:rPr>
              <a:t>Close to 11,000 enquiries </a:t>
            </a:r>
          </a:p>
          <a:p>
            <a:r>
              <a:rPr lang="en-GB" sz="2800" dirty="0">
                <a:latin typeface="Arial Nova"/>
                <a:cs typeface="Calibri"/>
              </a:rPr>
              <a:t>Registered landlords in NI and all agents</a:t>
            </a:r>
          </a:p>
          <a:p>
            <a:r>
              <a:rPr lang="en-GB" sz="2800" b="1" dirty="0">
                <a:latin typeface="Arial Nova"/>
                <a:cs typeface="Calibri"/>
              </a:rPr>
              <a:t>Tel:</a:t>
            </a:r>
            <a:r>
              <a:rPr lang="en-GB" sz="2800" dirty="0">
                <a:latin typeface="Arial Nova"/>
                <a:cs typeface="Calibri"/>
              </a:rPr>
              <a:t> 02890 245640 option 1</a:t>
            </a:r>
          </a:p>
          <a:p>
            <a:r>
              <a:rPr lang="en-GB" sz="2800" b="1" dirty="0">
                <a:latin typeface="Arial Nova"/>
                <a:cs typeface="Calibri"/>
              </a:rPr>
              <a:t>Email:</a:t>
            </a:r>
            <a:r>
              <a:rPr lang="en-GB" sz="2800" b="1" dirty="0">
                <a:solidFill>
                  <a:srgbClr val="595959"/>
                </a:solidFill>
                <a:latin typeface="Arial Nova"/>
                <a:cs typeface="Calibri"/>
              </a:rPr>
              <a:t> </a:t>
            </a:r>
            <a:r>
              <a:rPr lang="en-GB" sz="2800" dirty="0">
                <a:solidFill>
                  <a:schemeClr val="tx1">
                    <a:lumMod val="65000"/>
                    <a:lumOff val="35000"/>
                  </a:schemeClr>
                </a:solidFill>
                <a:latin typeface="Arial Nova"/>
                <a:cs typeface="Calibri"/>
              </a:rPr>
              <a:t>advice@landlordadviceni.org</a:t>
            </a:r>
          </a:p>
        </p:txBody>
      </p:sp>
      <p:sp>
        <p:nvSpPr>
          <p:cNvPr id="5" name="Title 4"/>
          <p:cNvSpPr>
            <a:spLocks noGrp="1"/>
          </p:cNvSpPr>
          <p:nvPr>
            <p:ph type="title"/>
          </p:nvPr>
        </p:nvSpPr>
        <p:spPr>
          <a:xfrm>
            <a:off x="457200" y="1614486"/>
            <a:ext cx="8229600" cy="947478"/>
          </a:xfrm>
        </p:spPr>
        <p:txBody>
          <a:bodyPr>
            <a:normAutofit/>
          </a:bodyPr>
          <a:lstStyle/>
          <a:p>
            <a:r>
              <a:rPr lang="en-GB">
                <a:latin typeface="Arial Nova"/>
                <a:cs typeface="Calibri"/>
              </a:rPr>
              <a:t>Introductions</a:t>
            </a:r>
          </a:p>
        </p:txBody>
      </p:sp>
    </p:spTree>
    <p:extLst>
      <p:ext uri="{BB962C8B-B14F-4D97-AF65-F5344CB8AC3E}">
        <p14:creationId xmlns:p14="http://schemas.microsoft.com/office/powerpoint/2010/main" val="122776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733368"/>
            <a:ext cx="8868334" cy="3510116"/>
          </a:xfrm>
        </p:spPr>
        <p:txBody>
          <a:bodyPr vert="horz" lIns="91440" tIns="45720" rIns="91440" bIns="45720" rtlCol="0" anchor="t">
            <a:normAutofit/>
          </a:bodyPr>
          <a:lstStyle/>
          <a:p>
            <a:r>
              <a:rPr lang="en-US" sz="2800" dirty="0">
                <a:solidFill>
                  <a:schemeClr val="tx1">
                    <a:lumMod val="65000"/>
                    <a:lumOff val="35000"/>
                  </a:schemeClr>
                </a:solidFill>
                <a:latin typeface="Arial Nova"/>
                <a:cs typeface="Calibri"/>
              </a:rPr>
              <a:t>Private Tenancies Act (NI) 2022 </a:t>
            </a:r>
          </a:p>
          <a:p>
            <a:r>
              <a:rPr lang="en-US" sz="2800" dirty="0">
                <a:solidFill>
                  <a:schemeClr val="tx1">
                    <a:lumMod val="65000"/>
                    <a:lumOff val="35000"/>
                  </a:schemeClr>
                </a:solidFill>
                <a:latin typeface="Arial Nova"/>
                <a:cs typeface="Calibri"/>
              </a:rPr>
              <a:t>S14 is commencement</a:t>
            </a:r>
          </a:p>
          <a:p>
            <a:r>
              <a:rPr lang="en-US" sz="2800" dirty="0">
                <a:solidFill>
                  <a:schemeClr val="tx1">
                    <a:lumMod val="65000"/>
                    <a:lumOff val="35000"/>
                  </a:schemeClr>
                </a:solidFill>
                <a:latin typeface="Arial Nova"/>
                <a:cs typeface="Calibri"/>
              </a:rPr>
              <a:t>S 11(NTQ), and S 1-6 including FAQs</a:t>
            </a:r>
          </a:p>
          <a:p>
            <a:r>
              <a:rPr lang="en-US" sz="2800" dirty="0">
                <a:solidFill>
                  <a:schemeClr val="tx1">
                    <a:lumMod val="65000"/>
                    <a:lumOff val="35000"/>
                  </a:schemeClr>
                </a:solidFill>
                <a:latin typeface="Arial Nova"/>
                <a:cs typeface="Calibri"/>
              </a:rPr>
              <a:t>We await Regs on S8 (smoke/carbon monoxide)</a:t>
            </a:r>
          </a:p>
          <a:p>
            <a:r>
              <a:rPr lang="en-US" sz="2800" dirty="0">
                <a:solidFill>
                  <a:schemeClr val="tx1">
                    <a:lumMod val="65000"/>
                    <a:lumOff val="35000"/>
                  </a:schemeClr>
                </a:solidFill>
                <a:latin typeface="Arial Nova"/>
                <a:cs typeface="Calibri"/>
              </a:rPr>
              <a:t>Trends emerging for advice</a:t>
            </a:r>
          </a:p>
          <a:p>
            <a:r>
              <a:rPr lang="en-US" sz="2800" dirty="0">
                <a:solidFill>
                  <a:schemeClr val="tx1">
                    <a:lumMod val="65000"/>
                    <a:lumOff val="35000"/>
                  </a:schemeClr>
                </a:solidFill>
                <a:latin typeface="Arial Nova"/>
                <a:cs typeface="Calibri"/>
              </a:rPr>
              <a:t>Projections of matters arising</a:t>
            </a:r>
          </a:p>
          <a:p>
            <a:endParaRPr lang="en-US" dirty="0">
              <a:solidFill>
                <a:schemeClr val="tx1">
                  <a:lumMod val="65000"/>
                  <a:lumOff val="35000"/>
                </a:schemeClr>
              </a:solidFill>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GB" dirty="0">
                <a:latin typeface="Arial Nova"/>
                <a:cs typeface="Calibri"/>
              </a:rPr>
              <a:t>Today's session</a:t>
            </a:r>
          </a:p>
        </p:txBody>
      </p:sp>
    </p:spTree>
    <p:extLst>
      <p:ext uri="{BB962C8B-B14F-4D97-AF65-F5344CB8AC3E}">
        <p14:creationId xmlns:p14="http://schemas.microsoft.com/office/powerpoint/2010/main" val="379715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196664" y="3068843"/>
            <a:ext cx="8649819" cy="3002345"/>
          </a:xfrm>
        </p:spPr>
        <p:txBody>
          <a:bodyPr vert="horz" lIns="91440" tIns="45720" rIns="91440" bIns="45720" rtlCol="0" anchor="t">
            <a:normAutofit/>
          </a:bodyPr>
          <a:lstStyle/>
          <a:p>
            <a:pPr marL="0" indent="0">
              <a:buNone/>
            </a:pPr>
            <a:r>
              <a:rPr lang="en-GB" sz="2800" dirty="0">
                <a:latin typeface="Arial Nova"/>
                <a:cs typeface="Calibri"/>
              </a:rPr>
              <a:t>Section 11 is Notice to Quit</a:t>
            </a:r>
          </a:p>
          <a:p>
            <a:pPr marL="0" indent="0">
              <a:buNone/>
            </a:pPr>
            <a:r>
              <a:rPr lang="en-GB" sz="2800" dirty="0">
                <a:latin typeface="Arial Nova"/>
                <a:cs typeface="Calibri"/>
              </a:rPr>
              <a:t>If a landlord is ending a tenancy lasting:</a:t>
            </a:r>
          </a:p>
          <a:p>
            <a:r>
              <a:rPr lang="en-GB" sz="2800" dirty="0">
                <a:latin typeface="Arial Nova"/>
                <a:cs typeface="Calibri"/>
              </a:rPr>
              <a:t>12 months or less – </a:t>
            </a:r>
            <a:r>
              <a:rPr lang="en-GB" sz="2800" b="1" dirty="0">
                <a:latin typeface="Arial Nova"/>
                <a:cs typeface="Calibri"/>
              </a:rPr>
              <a:t>4 weeks</a:t>
            </a:r>
          </a:p>
          <a:p>
            <a:r>
              <a:rPr lang="en-GB" sz="2800" dirty="0">
                <a:latin typeface="Arial Nova"/>
                <a:cs typeface="Calibri"/>
              </a:rPr>
              <a:t>12 months to 10 years – </a:t>
            </a:r>
            <a:r>
              <a:rPr lang="en-GB" sz="2800" b="1" dirty="0">
                <a:latin typeface="Arial Nova"/>
                <a:cs typeface="Calibri"/>
              </a:rPr>
              <a:t>8 weeks</a:t>
            </a:r>
          </a:p>
          <a:p>
            <a:r>
              <a:rPr lang="en-GB" sz="2800" dirty="0">
                <a:latin typeface="Arial Nova"/>
                <a:cs typeface="Calibri"/>
              </a:rPr>
              <a:t>Over 10 years – </a:t>
            </a:r>
            <a:r>
              <a:rPr lang="en-GB" sz="2800" b="1" dirty="0">
                <a:latin typeface="Arial Nova"/>
                <a:cs typeface="Calibri"/>
              </a:rPr>
              <a:t>12 weeks</a:t>
            </a:r>
            <a:r>
              <a:rPr lang="en-GB" sz="2800" dirty="0">
                <a:latin typeface="Arial Nova"/>
                <a:cs typeface="Calibri"/>
              </a:rPr>
              <a:t> notice required</a:t>
            </a:r>
          </a:p>
          <a:p>
            <a:pPr marL="0" indent="0">
              <a:buNone/>
            </a:pPr>
            <a:endParaRPr lang="en-GB" dirty="0">
              <a:latin typeface="Arial Nova"/>
              <a:cs typeface="Calibri"/>
            </a:endParaRPr>
          </a:p>
          <a:p>
            <a:pPr marL="0" indent="0">
              <a:buNone/>
            </a:pPr>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fontScale="90000"/>
          </a:bodyPr>
          <a:lstStyle/>
          <a:p>
            <a:r>
              <a:rPr lang="en-US">
                <a:latin typeface="Arial"/>
                <a:cs typeface="Calibri"/>
              </a:rPr>
              <a:t>Ending a Tenancy – Private Tenancies Act (NI) 2022</a:t>
            </a:r>
          </a:p>
        </p:txBody>
      </p:sp>
    </p:spTree>
    <p:extLst>
      <p:ext uri="{BB962C8B-B14F-4D97-AF65-F5344CB8AC3E}">
        <p14:creationId xmlns:p14="http://schemas.microsoft.com/office/powerpoint/2010/main" val="222100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183728" y="2488940"/>
            <a:ext cx="8797226" cy="3910020"/>
          </a:xfrm>
        </p:spPr>
        <p:txBody>
          <a:bodyPr vert="horz" lIns="91440" tIns="45720" rIns="91440" bIns="45720" rtlCol="0" anchor="t">
            <a:normAutofit/>
          </a:bodyPr>
          <a:lstStyle/>
          <a:p>
            <a:endParaRPr lang="en-GB" dirty="0">
              <a:latin typeface="Arial Nova"/>
              <a:cs typeface="Calibri"/>
            </a:endParaRPr>
          </a:p>
          <a:p>
            <a:endParaRPr lang="en-GB" dirty="0">
              <a:latin typeface="Arial Nova"/>
              <a:cs typeface="Calibri"/>
            </a:endParaRPr>
          </a:p>
        </p:txBody>
      </p:sp>
      <p:sp>
        <p:nvSpPr>
          <p:cNvPr id="5" name="Title 4"/>
          <p:cNvSpPr>
            <a:spLocks noGrp="1"/>
          </p:cNvSpPr>
          <p:nvPr>
            <p:ph type="title"/>
          </p:nvPr>
        </p:nvSpPr>
        <p:spPr>
          <a:xfrm>
            <a:off x="389965" y="1404376"/>
            <a:ext cx="8498541" cy="1031522"/>
          </a:xfrm>
        </p:spPr>
        <p:txBody>
          <a:bodyPr>
            <a:normAutofit/>
          </a:bodyPr>
          <a:lstStyle/>
          <a:p>
            <a:endParaRPr lang="en-GB" dirty="0">
              <a:latin typeface="Arial Nova"/>
              <a:cs typeface="Calibri"/>
            </a:endParaRPr>
          </a:p>
        </p:txBody>
      </p:sp>
      <p:graphicFrame>
        <p:nvGraphicFramePr>
          <p:cNvPr id="2" name="Table 2">
            <a:extLst>
              <a:ext uri="{FF2B5EF4-FFF2-40B4-BE49-F238E27FC236}">
                <a16:creationId xmlns:a16="http://schemas.microsoft.com/office/drawing/2014/main" id="{5E6D0BE1-D58D-BDA2-21D3-27FF7CEA1996}"/>
              </a:ext>
            </a:extLst>
          </p:cNvPr>
          <p:cNvGraphicFramePr>
            <a:graphicFrameLocks noGrp="1"/>
          </p:cNvGraphicFramePr>
          <p:nvPr>
            <p:extLst>
              <p:ext uri="{D42A27DB-BD31-4B8C-83A1-F6EECF244321}">
                <p14:modId xmlns:p14="http://schemas.microsoft.com/office/powerpoint/2010/main" val="461978549"/>
              </p:ext>
            </p:extLst>
          </p:nvPr>
        </p:nvGraphicFramePr>
        <p:xfrm>
          <a:off x="163047" y="1524001"/>
          <a:ext cx="8817908" cy="5436829"/>
        </p:xfrm>
        <a:graphic>
          <a:graphicData uri="http://schemas.openxmlformats.org/drawingml/2006/table">
            <a:tbl>
              <a:tblPr firstRow="1" bandRow="1">
                <a:tableStyleId>{5C22544A-7EE6-4342-B048-85BDC9FD1C3A}</a:tableStyleId>
              </a:tblPr>
              <a:tblGrid>
                <a:gridCol w="2530992">
                  <a:extLst>
                    <a:ext uri="{9D8B030D-6E8A-4147-A177-3AD203B41FA5}">
                      <a16:colId xmlns:a16="http://schemas.microsoft.com/office/drawing/2014/main" val="2487285312"/>
                    </a:ext>
                  </a:extLst>
                </a:gridCol>
                <a:gridCol w="6286916">
                  <a:extLst>
                    <a:ext uri="{9D8B030D-6E8A-4147-A177-3AD203B41FA5}">
                      <a16:colId xmlns:a16="http://schemas.microsoft.com/office/drawing/2014/main" val="140343826"/>
                    </a:ext>
                  </a:extLst>
                </a:gridCol>
              </a:tblGrid>
              <a:tr h="850302">
                <a:tc>
                  <a:txBody>
                    <a:bodyPr/>
                    <a:lstStyle/>
                    <a:p>
                      <a:r>
                        <a:rPr lang="en-US" sz="2600" dirty="0">
                          <a:solidFill>
                            <a:schemeClr val="tx1"/>
                          </a:solidFill>
                          <a:latin typeface="Arial" panose="020B0604020202020204" pitchFamily="34" charset="0"/>
                          <a:cs typeface="Arial" panose="020B0604020202020204" pitchFamily="34" charset="0"/>
                        </a:rPr>
                        <a:t>Provisions of the Act</a:t>
                      </a:r>
                      <a:endParaRPr lang="en-GB" sz="2600" dirty="0">
                        <a:solidFill>
                          <a:schemeClr val="tx1"/>
                        </a:solidFill>
                        <a:latin typeface="Arial" panose="020B0604020202020204" pitchFamily="34" charset="0"/>
                        <a:cs typeface="Arial" panose="020B0604020202020204" pitchFamily="34" charset="0"/>
                      </a:endParaRPr>
                    </a:p>
                  </a:txBody>
                  <a:tcPr/>
                </a:tc>
                <a:tc>
                  <a:txBody>
                    <a:bodyPr/>
                    <a:lstStyle/>
                    <a:p>
                      <a:r>
                        <a:rPr lang="en-US" sz="2600" dirty="0">
                          <a:solidFill>
                            <a:schemeClr val="tx1"/>
                          </a:solidFill>
                          <a:latin typeface="Arial" panose="020B0604020202020204" pitchFamily="34" charset="0"/>
                          <a:cs typeface="Arial" panose="020B0604020202020204" pitchFamily="34" charset="0"/>
                        </a:rPr>
                        <a:t>Subject Matter</a:t>
                      </a:r>
                      <a:endParaRPr lang="en-GB" sz="2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564883"/>
                  </a:ext>
                </a:extLst>
              </a:tr>
              <a:tr h="748590">
                <a:tc>
                  <a:txBody>
                    <a:bodyPr/>
                    <a:lstStyle/>
                    <a:p>
                      <a:r>
                        <a:rPr lang="en-US" sz="2200" dirty="0">
                          <a:latin typeface="Arial" panose="020B0604020202020204" pitchFamily="34" charset="0"/>
                          <a:cs typeface="Arial" panose="020B0604020202020204" pitchFamily="34" charset="0"/>
                        </a:rPr>
                        <a:t>Section 1</a:t>
                      </a:r>
                      <a:endParaRPr lang="en-GB" sz="2200" dirty="0">
                        <a:latin typeface="Arial" panose="020B0604020202020204" pitchFamily="34" charset="0"/>
                        <a:cs typeface="Arial" panose="020B0604020202020204" pitchFamily="34" charset="0"/>
                      </a:endParaRPr>
                    </a:p>
                  </a:txBody>
                  <a:tcPr/>
                </a:tc>
                <a:tc>
                  <a:txBody>
                    <a:bodyPr/>
                    <a:lstStyle/>
                    <a:p>
                      <a:r>
                        <a:rPr lang="en-US" sz="2200" dirty="0">
                          <a:latin typeface="Arial" panose="020B0604020202020204" pitchFamily="34" charset="0"/>
                          <a:cs typeface="Arial" panose="020B0604020202020204" pitchFamily="34" charset="0"/>
                        </a:rPr>
                        <a:t>Tenant to be given notice regarding certain matters</a:t>
                      </a:r>
                      <a:endParaRPr lang="en-GB"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8292620"/>
                  </a:ext>
                </a:extLst>
              </a:tr>
              <a:tr h="748590">
                <a:tc>
                  <a:txBody>
                    <a:bodyPr/>
                    <a:lstStyle/>
                    <a:p>
                      <a:r>
                        <a:rPr lang="en-US" sz="2200" dirty="0">
                          <a:latin typeface="Arial" panose="020B0604020202020204" pitchFamily="34" charset="0"/>
                          <a:cs typeface="Arial" panose="020B0604020202020204" pitchFamily="34" charset="0"/>
                        </a:rPr>
                        <a:t>Section 2</a:t>
                      </a:r>
                      <a:endParaRPr lang="en-GB" sz="2200" dirty="0">
                        <a:latin typeface="Arial" panose="020B0604020202020204" pitchFamily="34" charset="0"/>
                        <a:cs typeface="Arial" panose="020B0604020202020204" pitchFamily="34" charset="0"/>
                      </a:endParaRPr>
                    </a:p>
                  </a:txBody>
                  <a:tcPr/>
                </a:tc>
                <a:tc>
                  <a:txBody>
                    <a:bodyPr/>
                    <a:lstStyle/>
                    <a:p>
                      <a:r>
                        <a:rPr lang="en-US" sz="2200" dirty="0">
                          <a:latin typeface="Arial" panose="020B0604020202020204" pitchFamily="34" charset="0"/>
                          <a:cs typeface="Arial" panose="020B0604020202020204" pitchFamily="34" charset="0"/>
                        </a:rPr>
                        <a:t>Tenant to be given notice regarding certain past matters</a:t>
                      </a:r>
                      <a:endParaRPr lang="en-GB"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58526235"/>
                  </a:ext>
                </a:extLst>
              </a:tr>
              <a:tr h="748590">
                <a:tc>
                  <a:txBody>
                    <a:bodyPr/>
                    <a:lstStyle/>
                    <a:p>
                      <a:r>
                        <a:rPr lang="en-US" sz="2200" dirty="0">
                          <a:latin typeface="Arial" panose="020B0604020202020204" pitchFamily="34" charset="0"/>
                          <a:cs typeface="Arial" panose="020B0604020202020204" pitchFamily="34" charset="0"/>
                        </a:rPr>
                        <a:t>Section 3</a:t>
                      </a:r>
                      <a:endParaRPr lang="en-GB" sz="2200" dirty="0">
                        <a:latin typeface="Arial" panose="020B0604020202020204" pitchFamily="34" charset="0"/>
                        <a:cs typeface="Arial" panose="020B0604020202020204" pitchFamily="34" charset="0"/>
                      </a:endParaRPr>
                    </a:p>
                  </a:txBody>
                  <a:tcPr/>
                </a:tc>
                <a:tc>
                  <a:txBody>
                    <a:bodyPr/>
                    <a:lstStyle/>
                    <a:p>
                      <a:r>
                        <a:rPr lang="en-US" sz="2200" dirty="0">
                          <a:latin typeface="Arial" panose="020B0604020202020204" pitchFamily="34" charset="0"/>
                          <a:cs typeface="Arial" panose="020B0604020202020204" pitchFamily="34" charset="0"/>
                        </a:rPr>
                        <a:t>Tenant to be provided with a rent receipt for payment in cash</a:t>
                      </a:r>
                      <a:endParaRPr lang="en-GB"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32068829"/>
                  </a:ext>
                </a:extLst>
              </a:tr>
              <a:tr h="516770">
                <a:tc>
                  <a:txBody>
                    <a:bodyPr/>
                    <a:lstStyle/>
                    <a:p>
                      <a:r>
                        <a:rPr lang="en-US" sz="2200" dirty="0">
                          <a:latin typeface="Arial" panose="020B0604020202020204" pitchFamily="34" charset="0"/>
                          <a:cs typeface="Arial" panose="020B0604020202020204" pitchFamily="34" charset="0"/>
                        </a:rPr>
                        <a:t>Section 4</a:t>
                      </a:r>
                      <a:endParaRPr lang="en-GB" sz="2200" dirty="0">
                        <a:latin typeface="Arial" panose="020B0604020202020204" pitchFamily="34" charset="0"/>
                        <a:cs typeface="Arial" panose="020B0604020202020204" pitchFamily="34" charset="0"/>
                      </a:endParaRPr>
                    </a:p>
                  </a:txBody>
                  <a:tcPr/>
                </a:tc>
                <a:tc>
                  <a:txBody>
                    <a:bodyPr/>
                    <a:lstStyle/>
                    <a:p>
                      <a:r>
                        <a:rPr lang="en-US" sz="2200" dirty="0">
                          <a:latin typeface="Arial" panose="020B0604020202020204" pitchFamily="34" charset="0"/>
                          <a:cs typeface="Arial" panose="020B0604020202020204" pitchFamily="34" charset="0"/>
                        </a:rPr>
                        <a:t>Limit on tenancy deposit amount</a:t>
                      </a:r>
                      <a:endParaRPr lang="en-GB"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44938613"/>
                  </a:ext>
                </a:extLst>
              </a:tr>
              <a:tr h="733018">
                <a:tc>
                  <a:txBody>
                    <a:bodyPr/>
                    <a:lstStyle/>
                    <a:p>
                      <a:r>
                        <a:rPr lang="en-US" sz="2200" dirty="0">
                          <a:latin typeface="Arial" panose="020B0604020202020204" pitchFamily="34" charset="0"/>
                          <a:cs typeface="Arial" panose="020B0604020202020204" pitchFamily="34" charset="0"/>
                        </a:rPr>
                        <a:t>Section 5</a:t>
                      </a:r>
                      <a:endParaRPr lang="en-GB" sz="2200" dirty="0">
                        <a:latin typeface="Arial" panose="020B0604020202020204" pitchFamily="34" charset="0"/>
                        <a:cs typeface="Arial" panose="020B0604020202020204" pitchFamily="34" charset="0"/>
                      </a:endParaRPr>
                    </a:p>
                  </a:txBody>
                  <a:tcPr/>
                </a:tc>
                <a:tc>
                  <a:txBody>
                    <a:bodyPr/>
                    <a:lstStyle/>
                    <a:p>
                      <a:r>
                        <a:rPr lang="en-US" sz="2200" dirty="0">
                          <a:latin typeface="Arial" panose="020B0604020202020204" pitchFamily="34" charset="0"/>
                          <a:cs typeface="Arial" panose="020B0604020202020204" pitchFamily="34" charset="0"/>
                        </a:rPr>
                        <a:t>Increase in time limits for requirements relating to tenancy deposits</a:t>
                      </a:r>
                      <a:endParaRPr lang="en-GB"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4863401"/>
                  </a:ext>
                </a:extLst>
              </a:tr>
              <a:tr h="988139">
                <a:tc>
                  <a:txBody>
                    <a:bodyPr/>
                    <a:lstStyle/>
                    <a:p>
                      <a:r>
                        <a:rPr lang="en-US" sz="2200" dirty="0">
                          <a:latin typeface="Arial" panose="020B0604020202020204" pitchFamily="34" charset="0"/>
                          <a:cs typeface="Arial" panose="020B0604020202020204" pitchFamily="34" charset="0"/>
                        </a:rPr>
                        <a:t>Section 6</a:t>
                      </a:r>
                      <a:endParaRPr lang="en-GB" sz="2200" dirty="0">
                        <a:latin typeface="Arial" panose="020B0604020202020204" pitchFamily="34" charset="0"/>
                        <a:cs typeface="Arial" panose="020B0604020202020204" pitchFamily="34" charset="0"/>
                      </a:endParaRPr>
                    </a:p>
                  </a:txBody>
                  <a:tcPr/>
                </a:tc>
                <a:tc>
                  <a:txBody>
                    <a:bodyPr/>
                    <a:lstStyle/>
                    <a:p>
                      <a:r>
                        <a:rPr lang="en-US" sz="2200" dirty="0">
                          <a:latin typeface="Arial" panose="020B0604020202020204" pitchFamily="34" charset="0"/>
                          <a:cs typeface="Arial" panose="020B0604020202020204" pitchFamily="34" charset="0"/>
                        </a:rPr>
                        <a:t>Certain offences in connection with tenancy deposits to be continuing offences </a:t>
                      </a:r>
                      <a:endParaRPr lang="en-GB" sz="2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3366143"/>
                  </a:ext>
                </a:extLst>
              </a:tr>
            </a:tbl>
          </a:graphicData>
        </a:graphic>
      </p:graphicFrame>
    </p:spTree>
    <p:extLst>
      <p:ext uri="{BB962C8B-B14F-4D97-AF65-F5344CB8AC3E}">
        <p14:creationId xmlns:p14="http://schemas.microsoft.com/office/powerpoint/2010/main" val="4220791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110531" y="2564580"/>
            <a:ext cx="8782259" cy="3675446"/>
          </a:xfrm>
        </p:spPr>
        <p:txBody>
          <a:bodyPr vert="horz" lIns="91440" tIns="45720" rIns="91440" bIns="45720" rtlCol="0" anchor="t">
            <a:normAutofit fontScale="92500"/>
          </a:bodyPr>
          <a:lstStyle/>
          <a:p>
            <a:pPr marL="342900" lvl="0" indent="-342900">
              <a:buSzPts val="1000"/>
              <a:buFont typeface="Symbol" panose="05050102010706020507" pitchFamily="18" charset="2"/>
              <a:buChar char=""/>
              <a:tabLst>
                <a:tab pos="457200" algn="l"/>
              </a:tabLst>
            </a:pP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1-2 creates </a:t>
            </a:r>
            <a:r>
              <a:rPr lang="en-GB" sz="2800" i="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Tenancy Information Regulations (NI) 2023 </a:t>
            </a:r>
            <a:endParaRPr lang="en-GB" sz="2800" i="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2800" b="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Schedule 1</a:t>
            </a: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 : Landlord's Notice Relating to the Granting of a Private Tenancy </a:t>
            </a:r>
            <a:r>
              <a:rPr lang="en-GB" sz="2800" i="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(tenancy information notice)</a:t>
            </a:r>
          </a:p>
          <a:p>
            <a:pPr marL="342900" lvl="0" indent="-342900">
              <a:buSzPts val="1000"/>
              <a:buFont typeface="Symbol" panose="05050102010706020507" pitchFamily="18" charset="2"/>
              <a:buChar char=""/>
              <a:tabLst>
                <a:tab pos="457200" algn="l"/>
              </a:tabLst>
            </a:pPr>
            <a:r>
              <a:rPr lang="en-GB" sz="2800" b="1"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Schedule 2</a:t>
            </a:r>
            <a:r>
              <a:rPr lang="en-GB" sz="28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 </a:t>
            </a:r>
            <a:r>
              <a:rPr lang="en-GB" sz="2800" dirty="0">
                <a:solidFill>
                  <a:schemeClr val="tx1">
                    <a:lumMod val="65000"/>
                    <a:lumOff val="35000"/>
                  </a:schemeClr>
                </a:solidFill>
                <a:latin typeface="Arial" panose="020B0604020202020204" pitchFamily="34" charset="0"/>
                <a:ea typeface="Times New Roman" panose="02020603050405020304" pitchFamily="18" charset="0"/>
                <a:cs typeface="Arial" panose="020B0604020202020204" pitchFamily="34" charset="0"/>
              </a:rPr>
              <a:t>:</a:t>
            </a:r>
            <a:r>
              <a:rPr lang="en-GB" sz="2800" i="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a:t>
            </a:r>
            <a:r>
              <a:rPr lang="en-GB" sz="28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Landlord's Notice Relating to the Variation of a Private Tenancy </a:t>
            </a:r>
            <a:r>
              <a:rPr lang="en-GB" sz="2800" i="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(variation notice)</a:t>
            </a:r>
          </a:p>
          <a:p>
            <a:pPr marL="342900" lvl="0" indent="-342900">
              <a:buSzPts val="1000"/>
              <a:buFont typeface="Symbol" panose="05050102010706020507" pitchFamily="18" charset="2"/>
              <a:buChar char=""/>
              <a:tabLst>
                <a:tab pos="457200" algn="l"/>
              </a:tabLst>
            </a:pPr>
            <a:r>
              <a:rPr lang="en-GB" sz="2800" i="1" dirty="0">
                <a:solidFill>
                  <a:srgbClr val="00B0F0"/>
                </a:solidFill>
                <a:effectLst/>
                <a:latin typeface="Arial" panose="020B0604020202020204" pitchFamily="34" charset="0"/>
                <a:ea typeface="Calibri" panose="020F0502020204030204" pitchFamily="34" charset="0"/>
                <a:cs typeface="Arial" panose="020B0604020202020204" pitchFamily="34" charset="0"/>
              </a:rPr>
              <a:t>https://www.communities-ni.gov.uk/publications/private-tenancies-act-northern-ireland-2022-guide-sections-1-6-tenants-and-landlords</a:t>
            </a:r>
          </a:p>
          <a:p>
            <a:pPr marL="0" indent="0">
              <a:buNone/>
            </a:pPr>
            <a:endParaRPr lang="en-GB" dirty="0">
              <a:latin typeface="Arial Nova"/>
              <a:cs typeface="Calibri"/>
            </a:endParaRPr>
          </a:p>
          <a:p>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Sections 1 &amp; 2</a:t>
            </a:r>
            <a:endParaRPr lang="en-GB" dirty="0">
              <a:latin typeface="Arial Nova"/>
              <a:cs typeface="Calibri"/>
            </a:endParaRPr>
          </a:p>
        </p:txBody>
      </p:sp>
    </p:spTree>
    <p:extLst>
      <p:ext uri="{BB962C8B-B14F-4D97-AF65-F5344CB8AC3E}">
        <p14:creationId xmlns:p14="http://schemas.microsoft.com/office/powerpoint/2010/main" val="40077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652764"/>
            <a:ext cx="8481732" cy="3418423"/>
          </a:xfrm>
        </p:spPr>
        <p:txBody>
          <a:bodyPr vert="horz" lIns="91440" tIns="45720" rIns="91440" bIns="45720" rtlCol="0" anchor="t">
            <a:normAutofit fontScale="85000" lnSpcReduction="20000"/>
          </a:bodyPr>
          <a:lstStyle/>
          <a:p>
            <a:pPr marL="0" indent="0">
              <a:buNone/>
            </a:pPr>
            <a:r>
              <a:rPr lang="en-GB" dirty="0">
                <a:latin typeface="Arial" panose="020B0604020202020204" pitchFamily="34" charset="0"/>
                <a:cs typeface="Arial" panose="020B0604020202020204" pitchFamily="34" charset="0"/>
              </a:rPr>
              <a:t>Written receipt for the cash payment must state:</a:t>
            </a:r>
          </a:p>
          <a:p>
            <a:pPr marL="0" indent="0">
              <a:buNone/>
            </a:pPr>
            <a:endParaRPr lang="en-GB" dirty="0">
              <a:latin typeface="Arial" panose="020B0604020202020204" pitchFamily="34" charset="0"/>
              <a:cs typeface="Arial" panose="020B0604020202020204" pitchFamily="34" charset="0"/>
            </a:endParaRPr>
          </a:p>
          <a:p>
            <a:pPr marL="356235">
              <a:lnSpc>
                <a:spcPct val="110000"/>
              </a:lnSpc>
              <a:spcBef>
                <a:spcPts val="0"/>
              </a:spcBef>
              <a:spcAft>
                <a:spcPts val="600"/>
              </a:spcAft>
            </a:pPr>
            <a:r>
              <a:rPr lang="en-GB" sz="3200" dirty="0">
                <a:solidFill>
                  <a:srgbClr val="494949"/>
                </a:solidFill>
                <a:effectLst/>
                <a:latin typeface="Arial" panose="020B0604020202020204" pitchFamily="34" charset="0"/>
                <a:ea typeface="Calibri" panose="020F0502020204030204" pitchFamily="34" charset="0"/>
                <a:cs typeface="Arial" panose="020B0604020202020204" pitchFamily="34" charset="0"/>
              </a:rPr>
              <a:t>(a) </a:t>
            </a:r>
            <a:r>
              <a:rPr lang="en-GB" sz="3200" dirty="0">
                <a:effectLst/>
                <a:latin typeface="Arial" panose="020B0604020202020204" pitchFamily="34" charset="0"/>
                <a:ea typeface="Calibri" panose="020F0502020204030204" pitchFamily="34" charset="0"/>
                <a:cs typeface="Arial" panose="020B0604020202020204" pitchFamily="34" charset="0"/>
              </a:rPr>
              <a:t>the date of payment;</a:t>
            </a:r>
          </a:p>
          <a:p>
            <a:pPr marL="356235">
              <a:lnSpc>
                <a:spcPct val="110000"/>
              </a:lnSpc>
              <a:spcBef>
                <a:spcPts val="0"/>
              </a:spcBef>
              <a:spcAft>
                <a:spcPts val="600"/>
              </a:spcAft>
            </a:pPr>
            <a:r>
              <a:rPr lang="en-GB" sz="3200" dirty="0">
                <a:solidFill>
                  <a:srgbClr val="494949"/>
                </a:solidFill>
                <a:effectLst/>
                <a:latin typeface="Arial" panose="020B0604020202020204" pitchFamily="34" charset="0"/>
                <a:ea typeface="Calibri" panose="020F0502020204030204" pitchFamily="34" charset="0"/>
                <a:cs typeface="Arial" panose="020B0604020202020204" pitchFamily="34" charset="0"/>
              </a:rPr>
              <a:t>(b) </a:t>
            </a:r>
            <a:r>
              <a:rPr lang="en-GB" sz="3200" dirty="0">
                <a:effectLst/>
                <a:latin typeface="Arial" panose="020B0604020202020204" pitchFamily="34" charset="0"/>
                <a:ea typeface="Calibri" panose="020F0502020204030204" pitchFamily="34" charset="0"/>
                <a:cs typeface="Arial" panose="020B0604020202020204" pitchFamily="34" charset="0"/>
              </a:rPr>
              <a:t>what the payment was for;</a:t>
            </a:r>
          </a:p>
          <a:p>
            <a:pPr marL="356235">
              <a:lnSpc>
                <a:spcPct val="110000"/>
              </a:lnSpc>
              <a:spcBef>
                <a:spcPts val="0"/>
              </a:spcBef>
              <a:spcAft>
                <a:spcPts val="600"/>
              </a:spcAft>
            </a:pPr>
            <a:r>
              <a:rPr lang="en-GB" sz="3200" dirty="0">
                <a:solidFill>
                  <a:srgbClr val="494949"/>
                </a:solidFill>
                <a:effectLst/>
                <a:latin typeface="Arial" panose="020B0604020202020204" pitchFamily="34" charset="0"/>
                <a:ea typeface="Calibri" panose="020F0502020204030204" pitchFamily="34" charset="0"/>
                <a:cs typeface="Arial" panose="020B0604020202020204" pitchFamily="34" charset="0"/>
              </a:rPr>
              <a:t>(c) </a:t>
            </a:r>
            <a:r>
              <a:rPr lang="en-GB" sz="3200" dirty="0">
                <a:effectLst/>
                <a:latin typeface="Arial" panose="020B0604020202020204" pitchFamily="34" charset="0"/>
                <a:ea typeface="Calibri" panose="020F0502020204030204" pitchFamily="34" charset="0"/>
                <a:cs typeface="Arial" panose="020B0604020202020204" pitchFamily="34" charset="0"/>
              </a:rPr>
              <a:t>the amount paid;</a:t>
            </a:r>
          </a:p>
          <a:p>
            <a:pPr marL="356235">
              <a:lnSpc>
                <a:spcPct val="110000"/>
              </a:lnSpc>
              <a:spcBef>
                <a:spcPts val="0"/>
              </a:spcBef>
              <a:spcAft>
                <a:spcPts val="600"/>
              </a:spcAft>
            </a:pPr>
            <a:r>
              <a:rPr lang="en-GB" sz="3200" dirty="0">
                <a:solidFill>
                  <a:srgbClr val="494949"/>
                </a:solidFill>
                <a:effectLst/>
                <a:latin typeface="Arial" panose="020B0604020202020204" pitchFamily="34" charset="0"/>
                <a:ea typeface="Calibri" panose="020F0502020204030204" pitchFamily="34" charset="0"/>
                <a:cs typeface="Arial" panose="020B0604020202020204" pitchFamily="34" charset="0"/>
              </a:rPr>
              <a:t>(d) </a:t>
            </a:r>
            <a:r>
              <a:rPr lang="en-GB" sz="3200" dirty="0">
                <a:effectLst/>
                <a:latin typeface="Arial" panose="020B0604020202020204" pitchFamily="34" charset="0"/>
                <a:ea typeface="Calibri" panose="020F0502020204030204" pitchFamily="34" charset="0"/>
                <a:cs typeface="Arial" panose="020B0604020202020204" pitchFamily="34" charset="0"/>
              </a:rPr>
              <a:t>if any amount remains outstanding, that amount;</a:t>
            </a:r>
          </a:p>
          <a:p>
            <a:pPr>
              <a:lnSpc>
                <a:spcPct val="110000"/>
              </a:lnSpc>
              <a:spcBef>
                <a:spcPts val="0"/>
              </a:spcBef>
            </a:pPr>
            <a:r>
              <a:rPr lang="en-GB" sz="3200" dirty="0">
                <a:solidFill>
                  <a:srgbClr val="494949"/>
                </a:solidFill>
                <a:effectLst/>
                <a:latin typeface="Arial" panose="020B0604020202020204" pitchFamily="34" charset="0"/>
                <a:ea typeface="Calibri" panose="020F0502020204030204" pitchFamily="34" charset="0"/>
                <a:cs typeface="Arial" panose="020B0604020202020204" pitchFamily="34" charset="0"/>
              </a:rPr>
              <a:t>(e) if no further amount remains outstanding, that  fact.</a:t>
            </a:r>
            <a:endParaRPr lang="en-GB" dirty="0">
              <a:latin typeface="Arial" panose="020B0604020202020204" pitchFamily="34" charset="0"/>
              <a:cs typeface="Arial" panose="020B0604020202020204" pitchFamily="34" charset="0"/>
            </a:endParaRPr>
          </a:p>
          <a:p>
            <a:pPr marL="0" indent="0">
              <a:buNone/>
            </a:pPr>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Section 3</a:t>
            </a:r>
            <a:endParaRPr lang="en-GB" dirty="0">
              <a:latin typeface="Arial Nova"/>
              <a:cs typeface="Calibri"/>
            </a:endParaRPr>
          </a:p>
        </p:txBody>
      </p:sp>
    </p:spTree>
    <p:extLst>
      <p:ext uri="{BB962C8B-B14F-4D97-AF65-F5344CB8AC3E}">
        <p14:creationId xmlns:p14="http://schemas.microsoft.com/office/powerpoint/2010/main" val="256025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2964264"/>
            <a:ext cx="8481732" cy="3106924"/>
          </a:xfrm>
        </p:spPr>
        <p:txBody>
          <a:bodyPr vert="horz" lIns="91440" tIns="45720" rIns="91440" bIns="45720" rtlCol="0" anchor="t">
            <a:normAutofit/>
          </a:bodyPr>
          <a:lstStyle/>
          <a:p>
            <a:pPr marL="342900" lvl="0" indent="-342900">
              <a:buSzPts val="1000"/>
              <a:buFont typeface="Symbol" panose="05050102010706020507" pitchFamily="18" charset="2"/>
              <a:buChar char=""/>
              <a:tabLst>
                <a:tab pos="457200" algn="l"/>
              </a:tabLst>
            </a:pPr>
            <a:r>
              <a:rPr lang="en-GB" sz="30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Tenancy deposit limit of one months' rent</a:t>
            </a:r>
            <a:endParaRPr lang="en-GB" sz="30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30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Defines a month if rent not counted in months</a:t>
            </a:r>
            <a:endParaRPr lang="en-GB" sz="30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3000"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Landlord may not retain excess of a month</a:t>
            </a:r>
            <a:endParaRPr lang="en-GB" sz="30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solidFill>
                <a:schemeClr val="tx1">
                  <a:lumMod val="65000"/>
                  <a:lumOff val="35000"/>
                </a:schemeClr>
              </a:solidFill>
              <a:latin typeface="Arial Nova"/>
              <a:cs typeface="Calibri"/>
            </a:endParaRPr>
          </a:p>
          <a:p>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Section 4</a:t>
            </a:r>
            <a:endParaRPr lang="en-GB" dirty="0">
              <a:latin typeface="Arial Nova"/>
              <a:cs typeface="Calibri"/>
            </a:endParaRPr>
          </a:p>
        </p:txBody>
      </p:sp>
    </p:spTree>
    <p:extLst>
      <p:ext uri="{BB962C8B-B14F-4D97-AF65-F5344CB8AC3E}">
        <p14:creationId xmlns:p14="http://schemas.microsoft.com/office/powerpoint/2010/main" val="288578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205068" y="3004456"/>
            <a:ext cx="8481732" cy="3066731"/>
          </a:xfrm>
        </p:spPr>
        <p:txBody>
          <a:bodyPr vert="horz" lIns="91440" tIns="45720" rIns="91440" bIns="45720" rtlCol="0" anchor="t">
            <a:normAutofit/>
          </a:bodyPr>
          <a:lstStyle/>
          <a:p>
            <a:pPr marL="342900" lvl="0" indent="-342900">
              <a:buSzPts val="1000"/>
              <a:buFont typeface="Symbol" panose="05050102010706020507" pitchFamily="18" charset="2"/>
              <a:buChar char=""/>
              <a:tabLst>
                <a:tab pos="457200" algn="l"/>
              </a:tabLst>
            </a:pPr>
            <a:r>
              <a:rPr lang="en-GB"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Time limits extended</a:t>
            </a:r>
            <a:endParaRPr lang="en-GB"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14 days becomes 28 days to protect</a:t>
            </a:r>
            <a:endParaRPr lang="en-GB"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dirty="0">
                <a:solidFill>
                  <a:schemeClr val="tx1">
                    <a:lumMod val="65000"/>
                    <a:lumOff val="35000"/>
                  </a:schemeClr>
                </a:solidFill>
                <a:effectLst/>
                <a:latin typeface="Arial" panose="020B0604020202020204" pitchFamily="34" charset="0"/>
                <a:ea typeface="Times New Roman" panose="02020603050405020304" pitchFamily="18" charset="0"/>
                <a:cs typeface="Arial" panose="020B0604020202020204" pitchFamily="34" charset="0"/>
              </a:rPr>
              <a:t>28 days becomes 35 days to inform</a:t>
            </a:r>
            <a:endParaRPr lang="en-GB"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GB" dirty="0">
              <a:latin typeface="Arial Nova"/>
              <a:cs typeface="Calibri"/>
            </a:endParaRPr>
          </a:p>
          <a:p>
            <a:endParaRPr lang="en-GB" dirty="0">
              <a:latin typeface="Arial Nova"/>
              <a:cs typeface="Calibri"/>
            </a:endParaRPr>
          </a:p>
        </p:txBody>
      </p:sp>
      <p:sp>
        <p:nvSpPr>
          <p:cNvPr id="5" name="Title 4"/>
          <p:cNvSpPr>
            <a:spLocks noGrp="1"/>
          </p:cNvSpPr>
          <p:nvPr>
            <p:ph type="title"/>
          </p:nvPr>
        </p:nvSpPr>
        <p:spPr>
          <a:xfrm>
            <a:off x="457200" y="1614486"/>
            <a:ext cx="8229600" cy="947478"/>
          </a:xfrm>
        </p:spPr>
        <p:txBody>
          <a:bodyPr>
            <a:normAutofit/>
          </a:bodyPr>
          <a:lstStyle/>
          <a:p>
            <a:r>
              <a:rPr lang="en-US" dirty="0">
                <a:latin typeface="Arial Nova"/>
                <a:cs typeface="Calibri"/>
              </a:rPr>
              <a:t>Section 5</a:t>
            </a:r>
            <a:endParaRPr lang="en-GB" dirty="0">
              <a:latin typeface="Arial Nova"/>
              <a:cs typeface="Calibri"/>
            </a:endParaRPr>
          </a:p>
        </p:txBody>
      </p:sp>
    </p:spTree>
    <p:extLst>
      <p:ext uri="{BB962C8B-B14F-4D97-AF65-F5344CB8AC3E}">
        <p14:creationId xmlns:p14="http://schemas.microsoft.com/office/powerpoint/2010/main" val="993299585"/>
      </p:ext>
    </p:extLst>
  </p:cSld>
  <p:clrMapOvr>
    <a:masterClrMapping/>
  </p:clrMapOvr>
</p:sld>
</file>

<file path=ppt/theme/theme1.xml><?xml version="1.0" encoding="utf-8"?>
<a:theme xmlns:a="http://schemas.openxmlformats.org/drawingml/2006/main" name="HR NEW PRESENTATION TEMPLATE 2015">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rder0 xmlns="af3e0feb-852b-4950-b747-4129959db813">1</order0>
    <lcf76f155ced4ddcb4097134ff3c332f xmlns="af3e0feb-852b-4950-b747-4129959db813">
      <Terms xmlns="http://schemas.microsoft.com/office/infopath/2007/PartnerControls"/>
    </lcf76f155ced4ddcb4097134ff3c332f>
    <TaxCatchAll xmlns="78fceb13-0d88-4b70-a293-25ece94af4c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420FD3018CC748A1B0999C918978D5" ma:contentTypeVersion="17" ma:contentTypeDescription="Create a new document." ma:contentTypeScope="" ma:versionID="3bcfafae5f9f0d991dd44627717e0a50">
  <xsd:schema xmlns:xsd="http://www.w3.org/2001/XMLSchema" xmlns:xs="http://www.w3.org/2001/XMLSchema" xmlns:p="http://schemas.microsoft.com/office/2006/metadata/properties" xmlns:ns2="af3e0feb-852b-4950-b747-4129959db813" xmlns:ns3="78fceb13-0d88-4b70-a293-25ece94af4c7" targetNamespace="http://schemas.microsoft.com/office/2006/metadata/properties" ma:root="true" ma:fieldsID="916902ec564cc0807458ce833c4bd1c9" ns2:_="" ns3:_="">
    <xsd:import namespace="af3e0feb-852b-4950-b747-4129959db813"/>
    <xsd:import namespace="78fceb13-0d88-4b70-a293-25ece94af4c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order0"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3e0feb-852b-4950-b747-4129959db8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order0" ma:index="21" nillable="true" ma:displayName="order" ma:default="1" ma:description="orderview" ma:format="Dropdown" ma:indexed="true" ma:internalName="order0" ma:percentage="FALSE">
      <xsd:simpleType>
        <xsd:restriction base="dms:Number"/>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aab1029-e404-4b44-a6cf-691eb2acb59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8fceb13-0d88-4b70-a293-25ece94af4c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2bc097f-28f6-4528-94b1-3cf83b6d3241}" ma:internalName="TaxCatchAll" ma:showField="CatchAllData" ma:web="78fceb13-0d88-4b70-a293-25ece94af4c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98FACE-7884-466E-92B5-DAF5DCD2E51B}">
  <ds:schemaRefs>
    <ds:schemaRef ds:uri="http://schemas.openxmlformats.org/package/2006/metadata/core-properties"/>
    <ds:schemaRef ds:uri="http://purl.org/dc/terms/"/>
    <ds:schemaRef ds:uri="78fceb13-0d88-4b70-a293-25ece94af4c7"/>
    <ds:schemaRef ds:uri="http://schemas.microsoft.com/office/infopath/2007/PartnerControls"/>
    <ds:schemaRef ds:uri="http://schemas.microsoft.com/office/2006/documentManagement/types"/>
    <ds:schemaRef ds:uri="http://schemas.microsoft.com/office/2006/metadata/properties"/>
    <ds:schemaRef ds:uri="http://purl.org/dc/elements/1.1/"/>
    <ds:schemaRef ds:uri="af3e0feb-852b-4950-b747-4129959db813"/>
    <ds:schemaRef ds:uri="http://www.w3.org/XML/1998/namespace"/>
    <ds:schemaRef ds:uri="http://purl.org/dc/dcmitype/"/>
  </ds:schemaRefs>
</ds:datastoreItem>
</file>

<file path=customXml/itemProps2.xml><?xml version="1.0" encoding="utf-8"?>
<ds:datastoreItem xmlns:ds="http://schemas.openxmlformats.org/officeDocument/2006/customXml" ds:itemID="{E734E8FC-6DC3-486A-9A60-E11EA1D3FA5C}">
  <ds:schemaRefs>
    <ds:schemaRef ds:uri="78fceb13-0d88-4b70-a293-25ece94af4c7"/>
    <ds:schemaRef ds:uri="af3e0feb-852b-4950-b747-4129959db8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FCDB8F4-B18E-4C2F-A7C7-B46446D41E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HR NEW PRESENTATION TEMPLATE 2015</Template>
  <TotalTime>263</TotalTime>
  <Words>811</Words>
  <Application>Microsoft Office PowerPoint</Application>
  <PresentationFormat>On-screen Show (4:3)</PresentationFormat>
  <Paragraphs>97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Nova</vt:lpstr>
      <vt:lpstr>Calibri</vt:lpstr>
      <vt:lpstr>Symbol</vt:lpstr>
      <vt:lpstr>HR NEW PRESENTATION TEMPLATE 2015</vt:lpstr>
      <vt:lpstr>Landlord Association NI 31 January 2024</vt:lpstr>
      <vt:lpstr>Introductions</vt:lpstr>
      <vt:lpstr>Today's session</vt:lpstr>
      <vt:lpstr>Ending a Tenancy – Private Tenancies Act (NI) 2022</vt:lpstr>
      <vt:lpstr>PowerPoint Presentation</vt:lpstr>
      <vt:lpstr>Sections 1 &amp; 2</vt:lpstr>
      <vt:lpstr>Section 3</vt:lpstr>
      <vt:lpstr>Section 4</vt:lpstr>
      <vt:lpstr>Section 5</vt:lpstr>
      <vt:lpstr>Section 5</vt:lpstr>
      <vt:lpstr>Section 5</vt:lpstr>
      <vt:lpstr>Section 5</vt:lpstr>
      <vt:lpstr>Section 6</vt:lpstr>
      <vt:lpstr>Section 8</vt:lpstr>
      <vt:lpstr>Trends</vt:lpstr>
      <vt:lpstr>Contact 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Feely</dc:creator>
  <cp:lastModifiedBy>Cathy Landau</cp:lastModifiedBy>
  <cp:revision>211</cp:revision>
  <cp:lastPrinted>2022-09-26T14:17:44Z</cp:lastPrinted>
  <dcterms:created xsi:type="dcterms:W3CDTF">2017-04-13T13:22:00Z</dcterms:created>
  <dcterms:modified xsi:type="dcterms:W3CDTF">2024-01-31T14:59:59Z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0x01010060420FD3018CC748A1B0999C918978D5</vt:lpwstr>
  </property>
  <property fmtid="{D5CDD505-2E9C-101B-9397-08002B2CF9AE}" pid="3" name="MediaServiceImageTags">
    <vt:lpwstr/>
  </property>
</Properties>
</file>